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4630400" cy="8229600"/>
  <p:notesSz cx="8229600" cy="14630400"/>
  <p:embeddedFontLst>
    <p:embeddedFont>
      <p:font typeface="DM Sans" pitchFamily="2" charset="0"/>
      <p:regular r:id="rId25"/>
    </p:embeddedFont>
    <p:embeddedFont>
      <p:font typeface="Libre Baskerville" panose="02000000000000000000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8E5"/>
    <a:srgbClr val="75B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879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09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10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95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39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79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90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68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47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61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10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53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0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798" y="2475905"/>
            <a:ext cx="4916686" cy="32777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7481" y="940475"/>
            <a:ext cx="7549039" cy="4913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Predicting Customer Churn for a Telecom Company Using Machine Learning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7481" y="6195298"/>
            <a:ext cx="7549039" cy="1093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builds a ML model to predict customer churn, enabling data-driven strategies to improve retention and optimize business performance.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51793-1C47-440C-B18F-1B246CEB579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13A95-3E07-4E58-B360-BB9DD9FE5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7054" y="7659445"/>
            <a:ext cx="1893346" cy="5583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354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9868" y="3704987"/>
            <a:ext cx="6070997" cy="758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Expected Outcome</a:t>
            </a:r>
            <a:endParaRPr lang="en-US" sz="4750" dirty="0"/>
          </a:p>
        </p:txBody>
      </p:sp>
      <p:sp>
        <p:nvSpPr>
          <p:cNvPr id="5" name="Shape 1"/>
          <p:cNvSpPr/>
          <p:nvPr/>
        </p:nvSpPr>
        <p:spPr>
          <a:xfrm>
            <a:off x="849868" y="5101114"/>
            <a:ext cx="546378" cy="54637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41797" y="5192197"/>
            <a:ext cx="162520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850" dirty="0"/>
          </a:p>
        </p:txBody>
      </p:sp>
      <p:sp>
        <p:nvSpPr>
          <p:cNvPr id="7" name="Text 3"/>
          <p:cNvSpPr/>
          <p:nvPr/>
        </p:nvSpPr>
        <p:spPr>
          <a:xfrm>
            <a:off x="1639014" y="5101114"/>
            <a:ext cx="3359229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 Customer Churn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1639014" y="6005632"/>
            <a:ext cx="3359229" cy="1165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Successfully predict whether a customer will leave the telecom company.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5241012" y="5101114"/>
            <a:ext cx="546378" cy="54637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401985" y="5192197"/>
            <a:ext cx="224433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850" dirty="0"/>
          </a:p>
        </p:txBody>
      </p:sp>
      <p:sp>
        <p:nvSpPr>
          <p:cNvPr id="11" name="Text 7"/>
          <p:cNvSpPr/>
          <p:nvPr/>
        </p:nvSpPr>
        <p:spPr>
          <a:xfrm>
            <a:off x="6030158" y="5101114"/>
            <a:ext cx="3359229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 Customer Retention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6030158" y="6005632"/>
            <a:ext cx="3359229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 the telecom company to implement targeted strategies to retain more customers.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2156" y="5101114"/>
            <a:ext cx="546378" cy="54637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93129" y="5192197"/>
            <a:ext cx="224433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850" dirty="0"/>
          </a:p>
        </p:txBody>
      </p:sp>
      <p:sp>
        <p:nvSpPr>
          <p:cNvPr id="15" name="Text 11"/>
          <p:cNvSpPr/>
          <p:nvPr/>
        </p:nvSpPr>
        <p:spPr>
          <a:xfrm>
            <a:off x="10421303" y="5101114"/>
            <a:ext cx="3359229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Business Performance</a:t>
            </a:r>
            <a:endParaRPr lang="en-US" sz="2350" dirty="0"/>
          </a:p>
        </p:txBody>
      </p:sp>
      <p:sp>
        <p:nvSpPr>
          <p:cNvPr id="16" name="Text 12"/>
          <p:cNvSpPr/>
          <p:nvPr/>
        </p:nvSpPr>
        <p:spPr>
          <a:xfrm>
            <a:off x="10421303" y="6005632"/>
            <a:ext cx="3359229" cy="1165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data-driven insights to enhance overall business strategies and profitability.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A486BC-3BFB-4BB5-A8C7-3119192A573E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DBC296-CA2A-43BF-9342-640B6FF08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7054" y="7658374"/>
            <a:ext cx="1893346" cy="570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E847FE-AB96-443C-BDB9-E24042980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71" y="193638"/>
            <a:ext cx="5768291" cy="2581836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28F7A09-AC6E-4F99-BA74-9D5C7AB1BC10}"/>
              </a:ext>
            </a:extLst>
          </p:cNvPr>
          <p:cNvSpPr/>
          <p:nvPr/>
        </p:nvSpPr>
        <p:spPr>
          <a:xfrm>
            <a:off x="9100969" y="2368528"/>
            <a:ext cx="692160" cy="288611"/>
          </a:xfrm>
          <a:prstGeom prst="ellipse">
            <a:avLst/>
          </a:prstGeom>
          <a:solidFill>
            <a:srgbClr val="ECE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6389" y="785217"/>
            <a:ext cx="6974205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My Contribution</a:t>
            </a:r>
            <a:endParaRPr lang="en-US" sz="35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9" y="1626037"/>
            <a:ext cx="909042" cy="14545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818084" y="1807845"/>
            <a:ext cx="375725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1818084" y="2200989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</a:rPr>
              <a:t>Payment Analysis &amp; Insights</a:t>
            </a:r>
            <a:endParaRPr lang="en-US" sz="1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9" y="3080623"/>
            <a:ext cx="909042" cy="145458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18084" y="3262432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Training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1818084" y="3655576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</a:rPr>
              <a:t>Support Vector Machine, Decision Tree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89" y="4535210"/>
            <a:ext cx="909042" cy="145458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18084" y="4717018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</a:rPr>
              <a:t>Model Evaluation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1818084" y="5110163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</a:rPr>
              <a:t>AUC-ROC Curve</a:t>
            </a:r>
            <a:endParaRPr lang="en-US" sz="14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9" y="5989796"/>
            <a:ext cx="909042" cy="145458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18084" y="6171605"/>
            <a:ext cx="271843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</a:rPr>
              <a:t>Unit Testing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1818084" y="6564749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</a:rPr>
              <a:t>Pytest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FDDE88-69D5-4EEA-AB61-FCD4A873ADEF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268EC-E9E8-4EC4-BB6B-86F1CF865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7054" y="7658374"/>
            <a:ext cx="1893346" cy="5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0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03498" y="391310"/>
            <a:ext cx="5623404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</a:t>
            </a:r>
            <a:endParaRPr lang="en-US" sz="3200" dirty="0"/>
          </a:p>
        </p:txBody>
      </p:sp>
      <p:sp>
        <p:nvSpPr>
          <p:cNvPr id="16" name="Text 12"/>
          <p:cNvSpPr/>
          <p:nvPr/>
        </p:nvSpPr>
        <p:spPr>
          <a:xfrm>
            <a:off x="3848874" y="6052725"/>
            <a:ext cx="6932652" cy="132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shorter the contract, the higher the churn rate.</a:t>
            </a:r>
          </a:p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Churn Rate is higher for the customers who opted for paperless billing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</a:p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FB85BF-AA3D-BB8E-CB04-94D0F438CB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15" b="-1215"/>
          <a:stretch/>
        </p:blipFill>
        <p:spPr>
          <a:xfrm>
            <a:off x="1202439" y="1711549"/>
            <a:ext cx="5182049" cy="37112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45CD07-8580-CD58-DBC1-E199D9C9C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575" y="1757273"/>
            <a:ext cx="5166808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3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03498" y="273606"/>
            <a:ext cx="5623404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</a:t>
            </a:r>
            <a:endParaRPr lang="en-US" sz="3200" dirty="0"/>
          </a:p>
        </p:txBody>
      </p:sp>
      <p:sp>
        <p:nvSpPr>
          <p:cNvPr id="16" name="Text 12"/>
          <p:cNvSpPr/>
          <p:nvPr/>
        </p:nvSpPr>
        <p:spPr>
          <a:xfrm>
            <a:off x="3954127" y="5861142"/>
            <a:ext cx="6932652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who pay with electronic checks are more likely to churn, and this kind of payment is more common than other payment types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F37584-696C-D7C8-82DB-9531CC431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93" y="1343088"/>
            <a:ext cx="13113834" cy="39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907528" y="273606"/>
            <a:ext cx="7216434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Machine Learning Model (Code)</a:t>
            </a:r>
          </a:p>
          <a:p>
            <a:pPr marL="0" indent="0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85F01D-B054-185A-DF30-89CFE041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79" y="1865271"/>
            <a:ext cx="6904266" cy="2287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1A595-499C-223F-CF4B-A02EE7AD9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829" y="4593013"/>
            <a:ext cx="8980783" cy="22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4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Machine Learning (Confusion Matrix)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BA7A8C-6011-F038-2698-3F4F7FAAFA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31"/>
          <a:stretch/>
        </p:blipFill>
        <p:spPr>
          <a:xfrm>
            <a:off x="580399" y="1973764"/>
            <a:ext cx="6288753" cy="4699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F61E20-1B8D-4194-07B7-DA569384D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851102"/>
            <a:ext cx="5766275" cy="48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Machine Learning (Model Evaluation)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30FD32-3DF3-7BD1-8938-C8CB6DB2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098991"/>
              </p:ext>
            </p:extLst>
          </p:nvPr>
        </p:nvGraphicFramePr>
        <p:xfrm>
          <a:off x="1962615" y="2781608"/>
          <a:ext cx="10229385" cy="24817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45877">
                  <a:extLst>
                    <a:ext uri="{9D8B030D-6E8A-4147-A177-3AD203B41FA5}">
                      <a16:colId xmlns:a16="http://schemas.microsoft.com/office/drawing/2014/main" val="1449853262"/>
                    </a:ext>
                  </a:extLst>
                </a:gridCol>
                <a:gridCol w="2045877">
                  <a:extLst>
                    <a:ext uri="{9D8B030D-6E8A-4147-A177-3AD203B41FA5}">
                      <a16:colId xmlns:a16="http://schemas.microsoft.com/office/drawing/2014/main" val="2636685783"/>
                    </a:ext>
                  </a:extLst>
                </a:gridCol>
                <a:gridCol w="2045877">
                  <a:extLst>
                    <a:ext uri="{9D8B030D-6E8A-4147-A177-3AD203B41FA5}">
                      <a16:colId xmlns:a16="http://schemas.microsoft.com/office/drawing/2014/main" val="1068943039"/>
                    </a:ext>
                  </a:extLst>
                </a:gridCol>
                <a:gridCol w="2045877">
                  <a:extLst>
                    <a:ext uri="{9D8B030D-6E8A-4147-A177-3AD203B41FA5}">
                      <a16:colId xmlns:a16="http://schemas.microsoft.com/office/drawing/2014/main" val="3172259314"/>
                    </a:ext>
                  </a:extLst>
                </a:gridCol>
                <a:gridCol w="2045877">
                  <a:extLst>
                    <a:ext uri="{9D8B030D-6E8A-4147-A177-3AD203B41FA5}">
                      <a16:colId xmlns:a16="http://schemas.microsoft.com/office/drawing/2014/main" val="1368501945"/>
                    </a:ext>
                  </a:extLst>
                </a:gridCol>
              </a:tblGrid>
              <a:tr h="827256">
                <a:tc>
                  <a:txBody>
                    <a:bodyPr/>
                    <a:lstStyle/>
                    <a:p>
                      <a:r>
                        <a:rPr lang="en-US" sz="2400" dirty="0"/>
                        <a:t>Model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Accuracy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Precision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Recall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F1-Score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600016"/>
                  </a:ext>
                </a:extLst>
              </a:tr>
              <a:tr h="827256">
                <a:tc>
                  <a:txBody>
                    <a:bodyPr/>
                    <a:lstStyle/>
                    <a:p>
                      <a:r>
                        <a:rPr lang="en-US" sz="2000" dirty="0"/>
                        <a:t>Support Vector Machine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81.7%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68%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58.2%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62.72%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957521"/>
                  </a:ext>
                </a:extLst>
              </a:tr>
              <a:tr h="827256">
                <a:tc>
                  <a:txBody>
                    <a:bodyPr/>
                    <a:lstStyle/>
                    <a:p>
                      <a:r>
                        <a:rPr lang="en-US" sz="2000" dirty="0"/>
                        <a:t>Decision Tree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76.72%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55.92%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56.56%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56.26%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3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660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Machine Learning (AUC-ROC)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8C6778-233E-716B-4441-8A15D93AC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3" y="1530171"/>
            <a:ext cx="8016472" cy="5961385"/>
          </a:xfrm>
          <a:prstGeom prst="rect">
            <a:avLst/>
          </a:prstGeom>
        </p:spPr>
      </p:pic>
      <p:sp>
        <p:nvSpPr>
          <p:cNvPr id="6" name="Text 12">
            <a:extLst>
              <a:ext uri="{FF2B5EF4-FFF2-40B4-BE49-F238E27FC236}">
                <a16:creationId xmlns:a16="http://schemas.microsoft.com/office/drawing/2014/main" id="{30F68A46-2B87-B9FB-5350-F9EC70526286}"/>
              </a:ext>
            </a:extLst>
          </p:cNvPr>
          <p:cNvSpPr/>
          <p:nvPr/>
        </p:nvSpPr>
        <p:spPr>
          <a:xfrm>
            <a:off x="8731791" y="2371337"/>
            <a:ext cx="5490956" cy="4018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Logistic Regression curve is consistently better at distinguishing between classes compared to the other models.</a:t>
            </a:r>
          </a:p>
          <a:p>
            <a:pPr marL="342900" indent="-34290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SVM is a close competitor to Logistic Regression. Decision Tree is the worst-performing model, with a noticeable dip and an AUC of 0.77, indicating a lower ability to classify positives correctly. </a:t>
            </a:r>
          </a:p>
          <a:p>
            <a:pPr marL="342900" indent="-34290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Random Forest and Naive Bayes show comparable performance, with identical AUC scores of 0.84. 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706479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Unit Testing (Codes)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E9536-4271-E5AE-FA79-965A85CE6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76" y="1320202"/>
            <a:ext cx="11043556" cy="3596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E0A394-7B41-1D78-8C0C-AF04BCAEE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76" y="5228364"/>
            <a:ext cx="8460936" cy="26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Unit Testing (Codes)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5CE0F6-1ACE-3F58-A18D-1395EB747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99" y="1275968"/>
            <a:ext cx="8492802" cy="3697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2C48C-ACF7-44FD-FD5B-A2F8881BC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99" y="5163015"/>
            <a:ext cx="10504445" cy="27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7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8871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 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36316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9061" y="3724156"/>
            <a:ext cx="16525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6280" y="36316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6280" y="4165521"/>
            <a:ext cx="333398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a machine learning model to predict whether a customer will leave a telecom company (customer churn).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6316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0676" y="3724156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6049328" y="36316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6049328" y="4165521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data-driven insights to improve customer retention and optimize business strategies.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6316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93724" y="3724156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0432375" y="36316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Challenge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432375" y="4165521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Preventing customer churn by predicting it in advance using historical data and machine learning.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53FE61-C7AA-40E8-9115-DE93F8E1A226}"/>
              </a:ext>
            </a:extLst>
          </p:cNvPr>
          <p:cNvSpPr/>
          <p:nvPr/>
        </p:nvSpPr>
        <p:spPr>
          <a:xfrm>
            <a:off x="12737054" y="7670203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4870C0-18DE-4E33-86D8-3D70819C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69810"/>
            <a:ext cx="1893346" cy="5583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Unit Testing (Codes)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075F6-E158-5793-204C-4369F1C3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125" y="2223103"/>
            <a:ext cx="10500149" cy="34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6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Unit Testing (Result)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147326-F3C8-07E8-CA3D-BA8AC168D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39" y="2108620"/>
            <a:ext cx="13850078" cy="2898278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6411A03C-4CB5-92C4-E7C0-C435A13EFE09}"/>
              </a:ext>
            </a:extLst>
          </p:cNvPr>
          <p:cNvSpPr/>
          <p:nvPr/>
        </p:nvSpPr>
        <p:spPr>
          <a:xfrm>
            <a:off x="3936381" y="5805441"/>
            <a:ext cx="6612674" cy="628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9 test cases passed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150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798" y="2475905"/>
            <a:ext cx="4916686" cy="32777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4750" y="3575852"/>
            <a:ext cx="7549039" cy="1077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Thankyou</a:t>
            </a:r>
            <a:endParaRPr lang="en-US" sz="61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51793-1C47-440C-B18F-1B246CEB579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13A95-3E07-4E58-B360-BB9DD9FE5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7054" y="7659445"/>
            <a:ext cx="1893346" cy="5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4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1494" y="618768"/>
            <a:ext cx="7633811" cy="1348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Customer Churn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6241494" y="2533293"/>
            <a:ext cx="485418" cy="48541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11992" y="2614136"/>
            <a:ext cx="144423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6942653" y="2533293"/>
            <a:ext cx="2696766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Churn?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942653" y="2999780"/>
            <a:ext cx="6932652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churn refers to the loss of clients who stop using a service or product, significantly impacting revenue and growth.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6241494" y="4148495"/>
            <a:ext cx="485418" cy="48541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84488" y="4229338"/>
            <a:ext cx="19943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6942653" y="4148495"/>
            <a:ext cx="2696766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Churn Rate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6942653" y="4614982"/>
            <a:ext cx="6932652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Churn rate is the percentage of customers who discontinue their service during a specific time period. The formula for churn rate is: Churn Rate = (Number of Customers Lost / Total Customers at the Start of the Period) x 100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6241494" y="6454021"/>
            <a:ext cx="485418" cy="48541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84488" y="6534864"/>
            <a:ext cx="19943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1"/>
          <p:cNvSpPr/>
          <p:nvPr/>
        </p:nvSpPr>
        <p:spPr>
          <a:xfrm>
            <a:off x="6942653" y="6454021"/>
            <a:ext cx="4480441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Importance of Churn Prediction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6942653" y="6920508"/>
            <a:ext cx="6932652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Predicting churn enables targeted retention strategies, revenue preservation, and improved customer insights.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DE14F9-B2A8-4EE8-AB09-B7170B49C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4555"/>
            <a:ext cx="5486400" cy="53739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64243"/>
            <a:ext cx="1025890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Importance of Churn Prediction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310717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9061" y="3199686"/>
            <a:ext cx="16525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6280" y="3107174"/>
            <a:ext cx="32089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Retention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6280" y="3641050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at-risk customers to implement targeted retention strategies.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10717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0676" y="3199686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6049328" y="3107174"/>
            <a:ext cx="33339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Preservation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6049328" y="402681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 churn to save on customer acquisition costs.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10717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93724" y="3199686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0432375" y="3107174"/>
            <a:ext cx="33339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Customer Insights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432375" y="4026813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churn to improve products and services.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4037" y="57364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33343" y="5828943"/>
            <a:ext cx="2166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1666280" y="5736431"/>
            <a:ext cx="369998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Competitive Advantage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666280" y="6270308"/>
            <a:ext cx="121000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 churn prediction leads to long-term success.</a:t>
            </a:r>
            <a:endParaRPr lang="en-US" sz="1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C74BC-6D7B-4780-97A9-147B0EDFB70A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24E253-F40A-4892-AB36-05968A8B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70203"/>
            <a:ext cx="1893346" cy="5583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877514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Churn Prediction Use Cases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Telecom Industry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customers likely to switch providers, enabling retention offers.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3991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Services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Personalizing marketing efforts for at-risk customers to enhance engagement.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Banking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Offering personalized financial advice or products to retain customers.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53AA6-F978-4EF1-8317-082A8DEA10E0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6EA8B-0C87-491B-9A6E-434BAFDA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70203"/>
            <a:ext cx="1893346" cy="5583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673" y="2238375"/>
            <a:ext cx="5006935" cy="37552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1155" y="527328"/>
            <a:ext cx="4793933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Workflow</a:t>
            </a:r>
            <a:endParaRPr lang="en-US" sz="3750" dirty="0"/>
          </a:p>
        </p:txBody>
      </p:sp>
      <p:sp>
        <p:nvSpPr>
          <p:cNvPr id="5" name="Shape 1"/>
          <p:cNvSpPr/>
          <p:nvPr/>
        </p:nvSpPr>
        <p:spPr>
          <a:xfrm>
            <a:off x="947261" y="1413986"/>
            <a:ext cx="22860" cy="6290667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6" name="Shape 2"/>
          <p:cNvSpPr/>
          <p:nvPr/>
        </p:nvSpPr>
        <p:spPr>
          <a:xfrm>
            <a:off x="1151513" y="1833801"/>
            <a:ext cx="671155" cy="22860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7" name="Shape 3"/>
          <p:cNvSpPr/>
          <p:nvPr/>
        </p:nvSpPr>
        <p:spPr>
          <a:xfrm>
            <a:off x="743010" y="1629608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94457" y="1701403"/>
            <a:ext cx="128349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2013347" y="1605677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2013347" y="2020253"/>
            <a:ext cx="64594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 customer data, including usage, plans, and demographics.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151513" y="3130272"/>
            <a:ext cx="671155" cy="22860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12" name="Shape 8"/>
          <p:cNvSpPr/>
          <p:nvPr/>
        </p:nvSpPr>
        <p:spPr>
          <a:xfrm>
            <a:off x="743010" y="2926080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70049" y="2997875"/>
            <a:ext cx="17716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2013347" y="2902148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2013347" y="3316724"/>
            <a:ext cx="64594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 and prepare data to handle missing values and inconsistencies.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51513" y="4426744"/>
            <a:ext cx="671155" cy="22860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17" name="Shape 13"/>
          <p:cNvSpPr/>
          <p:nvPr/>
        </p:nvSpPr>
        <p:spPr>
          <a:xfrm>
            <a:off x="743010" y="4222552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870049" y="4294346"/>
            <a:ext cx="17716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2013347" y="4198620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2013347" y="4613196"/>
            <a:ext cx="64594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Prepare data for modeling, handling missing values and inconsistencies.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151513" y="5723215"/>
            <a:ext cx="671155" cy="22860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22" name="Shape 18"/>
          <p:cNvSpPr/>
          <p:nvPr/>
        </p:nvSpPr>
        <p:spPr>
          <a:xfrm>
            <a:off x="743010" y="5519023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874574" y="5590818"/>
            <a:ext cx="16823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2013347" y="5495092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Storage</a:t>
            </a:r>
            <a:endParaRPr lang="en-US" sz="1850" dirty="0"/>
          </a:p>
        </p:txBody>
      </p:sp>
      <p:sp>
        <p:nvSpPr>
          <p:cNvPr id="25" name="Text 21"/>
          <p:cNvSpPr/>
          <p:nvPr/>
        </p:nvSpPr>
        <p:spPr>
          <a:xfrm>
            <a:off x="2013347" y="5909667"/>
            <a:ext cx="64594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 cleaned data in MySQL for processing.</a:t>
            </a:r>
            <a:endParaRPr lang="en-US" sz="1500" dirty="0"/>
          </a:p>
        </p:txBody>
      </p:sp>
      <p:sp>
        <p:nvSpPr>
          <p:cNvPr id="26" name="Shape 22"/>
          <p:cNvSpPr/>
          <p:nvPr/>
        </p:nvSpPr>
        <p:spPr>
          <a:xfrm>
            <a:off x="1151513" y="7019687"/>
            <a:ext cx="671155" cy="22860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27" name="Shape 23"/>
          <p:cNvSpPr/>
          <p:nvPr/>
        </p:nvSpPr>
        <p:spPr>
          <a:xfrm>
            <a:off x="743010" y="6815495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876955" y="6887289"/>
            <a:ext cx="16335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50" dirty="0"/>
          </a:p>
        </p:txBody>
      </p:sp>
      <p:sp>
        <p:nvSpPr>
          <p:cNvPr id="29" name="Text 25"/>
          <p:cNvSpPr/>
          <p:nvPr/>
        </p:nvSpPr>
        <p:spPr>
          <a:xfrm>
            <a:off x="2013347" y="6791563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Building</a:t>
            </a:r>
            <a:endParaRPr lang="en-US" sz="1850" dirty="0"/>
          </a:p>
        </p:txBody>
      </p:sp>
      <p:sp>
        <p:nvSpPr>
          <p:cNvPr id="30" name="Text 26"/>
          <p:cNvSpPr/>
          <p:nvPr/>
        </p:nvSpPr>
        <p:spPr>
          <a:xfrm>
            <a:off x="2013347" y="7206139"/>
            <a:ext cx="64594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churn prediction model using Random Forest.</a:t>
            </a:r>
            <a:endParaRPr lang="en-US" sz="15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704194-EFB1-40CB-95B8-BFD6A2B441A4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8B6DB30-D08D-4F56-A09D-DB5DDD247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7054" y="7670203"/>
            <a:ext cx="1893346" cy="5583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3523" y="823198"/>
            <a:ext cx="7195542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and Testing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3523" y="1876425"/>
            <a:ext cx="7549753" cy="1691521"/>
          </a:xfrm>
          <a:prstGeom prst="roundRect">
            <a:avLst>
              <a:gd name="adj" fmla="val 56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18791" y="2111693"/>
            <a:ext cx="2847023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18791" y="2604016"/>
            <a:ext cx="7079218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 the model in a user-friendly web application, containerize with Docker, and orchestrate with Kubernetes.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3523" y="3795593"/>
            <a:ext cx="7549753" cy="1691521"/>
          </a:xfrm>
          <a:prstGeom prst="roundRect">
            <a:avLst>
              <a:gd name="adj" fmla="val 56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18791" y="4030861"/>
            <a:ext cx="2847023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518791" y="4523184"/>
            <a:ext cx="7079218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Pytest to validate the model and pipeline, ensuring reliable performance.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3523" y="5714762"/>
            <a:ext cx="7549753" cy="1691521"/>
          </a:xfrm>
          <a:prstGeom prst="roundRect">
            <a:avLst>
              <a:gd name="adj" fmla="val 56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18791" y="5950029"/>
            <a:ext cx="2847023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18791" y="6442353"/>
            <a:ext cx="7079218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Jenkins to automate the deployment and model updates through CI/CD.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515EA8-E56C-4999-A622-EE4B222F90D2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7AA023-456E-43A4-818B-7A979156E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7054" y="7670203"/>
            <a:ext cx="1893346" cy="5583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36D405-D21B-4599-87DF-5F0733B6D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45080"/>
            <a:ext cx="5486400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281750-DF41-4BEF-94E1-FDA4067CC513}"/>
              </a:ext>
            </a:extLst>
          </p:cNvPr>
          <p:cNvSpPr/>
          <p:nvPr/>
        </p:nvSpPr>
        <p:spPr>
          <a:xfrm>
            <a:off x="9032488" y="0"/>
            <a:ext cx="5597912" cy="8228529"/>
          </a:xfrm>
          <a:prstGeom prst="rect">
            <a:avLst/>
          </a:prstGeom>
          <a:solidFill>
            <a:srgbClr val="75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0"/>
          <p:cNvSpPr/>
          <p:nvPr/>
        </p:nvSpPr>
        <p:spPr>
          <a:xfrm>
            <a:off x="598051" y="469940"/>
            <a:ext cx="5134332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and Technologies</a:t>
            </a:r>
            <a:endParaRPr lang="en-US" sz="33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1" y="1260277"/>
            <a:ext cx="427196" cy="42719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98051" y="1858328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MySQL</a:t>
            </a:r>
            <a:endParaRPr lang="en-US" sz="1650" dirty="0"/>
          </a:p>
        </p:txBody>
      </p:sp>
      <p:sp>
        <p:nvSpPr>
          <p:cNvPr id="7" name="Text 2"/>
          <p:cNvSpPr/>
          <p:nvPr/>
        </p:nvSpPr>
        <p:spPr>
          <a:xfrm>
            <a:off x="598051" y="2227778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data storage and management.</a:t>
            </a:r>
            <a:endParaRPr lang="en-US" sz="1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1" y="3013829"/>
            <a:ext cx="427196" cy="4271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98051" y="3611880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</a:t>
            </a:r>
            <a:endParaRPr lang="en-US" sz="1650" dirty="0"/>
          </a:p>
        </p:txBody>
      </p:sp>
      <p:sp>
        <p:nvSpPr>
          <p:cNvPr id="10" name="Text 4"/>
          <p:cNvSpPr/>
          <p:nvPr/>
        </p:nvSpPr>
        <p:spPr>
          <a:xfrm>
            <a:off x="598051" y="3981331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data processing, EDA, and machine learning.</a:t>
            </a:r>
            <a:endParaRPr lang="en-US" sz="13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1" y="4767382"/>
            <a:ext cx="427196" cy="42719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98051" y="5365432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Docker</a:t>
            </a:r>
            <a:endParaRPr lang="en-US" sz="1650" dirty="0"/>
          </a:p>
        </p:txBody>
      </p:sp>
      <p:sp>
        <p:nvSpPr>
          <p:cNvPr id="13" name="Text 6"/>
          <p:cNvSpPr/>
          <p:nvPr/>
        </p:nvSpPr>
        <p:spPr>
          <a:xfrm>
            <a:off x="598051" y="5734883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containerize the application.</a:t>
            </a:r>
            <a:endParaRPr lang="en-US" sz="13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51" y="6520934"/>
            <a:ext cx="427196" cy="42719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98051" y="7118985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Kubernetes</a:t>
            </a:r>
            <a:endParaRPr lang="en-US" sz="1650" dirty="0"/>
          </a:p>
        </p:txBody>
      </p:sp>
      <p:sp>
        <p:nvSpPr>
          <p:cNvPr id="16" name="Text 8"/>
          <p:cNvSpPr/>
          <p:nvPr/>
        </p:nvSpPr>
        <p:spPr>
          <a:xfrm>
            <a:off x="598051" y="7488436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container orchestration and scaling.</a:t>
            </a:r>
            <a:endParaRPr lang="en-US" sz="13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2C734D-07FE-4774-A81E-16D55C206B32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C6B7E0-463F-4AE5-81F3-926E7AAB2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7054" y="7659445"/>
            <a:ext cx="1893346" cy="569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F2E620-51B9-456E-8F5A-36FD5C11A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1858327"/>
            <a:ext cx="5486400" cy="40261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6389" y="785217"/>
            <a:ext cx="6974205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</a:rPr>
              <a:t>Project Status (Complete)</a:t>
            </a: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9" y="1626037"/>
            <a:ext cx="909042" cy="14545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818084" y="1807845"/>
            <a:ext cx="375725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 &amp; Preprocessing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1818084" y="2200989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</a:t>
            </a:r>
            <a:endParaRPr lang="en-US" sz="1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9" y="3080623"/>
            <a:ext cx="909042" cy="145458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18084" y="3262432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Training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1818084" y="3655576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89" y="4535210"/>
            <a:ext cx="909042" cy="145458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18084" y="4717018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Unit Testing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1818084" y="5110163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</a:t>
            </a:r>
            <a:endParaRPr lang="en-US" sz="14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9" y="5989796"/>
            <a:ext cx="909042" cy="145458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18084" y="6171605"/>
            <a:ext cx="271843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Web App Development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1818084" y="6564749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</a:rPr>
              <a:t>Complete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FDDE88-69D5-4EEA-AB61-FCD4A873ADEF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268EC-E9E8-4EC4-BB6B-86F1CF865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7054" y="7658374"/>
            <a:ext cx="1893346" cy="570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739</Words>
  <Application>Microsoft Office PowerPoint</Application>
  <PresentationFormat>Custom</PresentationFormat>
  <Paragraphs>157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DM Sans</vt:lpstr>
      <vt:lpstr>Libre Baskerville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Roshni Sela</cp:lastModifiedBy>
  <cp:revision>7</cp:revision>
  <dcterms:created xsi:type="dcterms:W3CDTF">2024-10-04T10:17:35Z</dcterms:created>
  <dcterms:modified xsi:type="dcterms:W3CDTF">2024-10-06T06:55:08Z</dcterms:modified>
</cp:coreProperties>
</file>